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2" r:id="rId17"/>
    <p:sldId id="270" r:id="rId1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82" autoAdjust="0"/>
  </p:normalViewPr>
  <p:slideViewPr>
    <p:cSldViewPr>
      <p:cViewPr>
        <p:scale>
          <a:sx n="94" d="100"/>
          <a:sy n="94" d="100"/>
        </p:scale>
        <p:origin x="-72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53251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SparkFun-USB-Host-Shield/dp/B004G4ZKEW/ref=sr_1_2?s=electronics&amp;ie=UTF8&amp;qid=1352234746&amp;sr=1-2&amp;keywords=arduino+USB+Shield" TargetMode="External"/><Relationship Id="rId2" Type="http://schemas.openxmlformats.org/officeDocument/2006/relationships/hyperlink" Target="http://www.amazon.com/Starter-Kit-Newsite-Uno-Breadboard/dp/B0051QHPJM/ref=sr_1_1?ie=UTF8&amp;qid=1352234702&amp;sr=8-1&amp;keywords=arduino+ki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3MrKLBtEjtc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ndroid.com/tools/help/adb.html" TargetMode="External"/><Relationship Id="rId7" Type="http://schemas.openxmlformats.org/officeDocument/2006/relationships/hyperlink" Target="http://blog.bricogeek.com/noticias/arduino/el-adk-de-google-en-un-arduino-uno/" TargetMode="External"/><Relationship Id="rId2" Type="http://schemas.openxmlformats.org/officeDocument/2006/relationships/hyperlink" Target="http://developer.android.com/tools/adk/adk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itchtech.net/android-arduino-usb-host-temperature-light/" TargetMode="External"/><Relationship Id="rId5" Type="http://schemas.openxmlformats.org/officeDocument/2006/relationships/hyperlink" Target="http://www.arduino.cc/en/Reference/HomePage" TargetMode="External"/><Relationship Id="rId4" Type="http://schemas.openxmlformats.org/officeDocument/2006/relationships/hyperlink" Target="http://code.google.com/p/microbridg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Arduino USB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4594800" y="4799700"/>
            <a:ext cx="3863399" cy="20583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algn="r" rtl="0">
              <a:buNone/>
            </a:pPr>
            <a:r>
              <a:rPr lang="en"/>
              <a:t>Juan Carlos Blanco </a:t>
            </a:r>
          </a:p>
          <a:p>
            <a:pPr lvl="0" algn="r" rtl="0">
              <a:buNone/>
            </a:pPr>
            <a:r>
              <a:rPr lang="en"/>
              <a:t>Jackeline Bonilla</a:t>
            </a:r>
          </a:p>
          <a:p>
            <a:pPr algn="r">
              <a:buNone/>
            </a:pPr>
            <a:r>
              <a:rPr lang="en"/>
              <a:t>Dennis Campos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Precios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es-CR" dirty="0" smtClean="0"/>
              <a:t>Kit </a:t>
            </a:r>
            <a:r>
              <a:rPr lang="es-CR" dirty="0"/>
              <a:t>básico </a:t>
            </a:r>
            <a:r>
              <a:rPr lang="es-CR" dirty="0" err="1"/>
              <a:t>arduino</a:t>
            </a:r>
            <a:r>
              <a:rPr lang="es-CR" dirty="0"/>
              <a:t> UNO (cables, </a:t>
            </a:r>
            <a:r>
              <a:rPr lang="es-CR" dirty="0" err="1"/>
              <a:t>protoboard</a:t>
            </a:r>
            <a:r>
              <a:rPr lang="es-CR" dirty="0"/>
              <a:t>, cable </a:t>
            </a:r>
            <a:r>
              <a:rPr lang="es-CR" dirty="0" err="1"/>
              <a:t>usb</a:t>
            </a:r>
            <a:r>
              <a:rPr lang="es-CR" dirty="0"/>
              <a:t>) </a:t>
            </a:r>
            <a:r>
              <a:rPr lang="es-CR" b="1" dirty="0" smtClean="0"/>
              <a:t>$36</a:t>
            </a:r>
          </a:p>
          <a:p>
            <a:pPr marL="0" lvl="0" indent="0" fontAlgn="base">
              <a:buNone/>
            </a:pP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www.amazon.com/Starter-Kit-Newsite-Uno-Breadboard/dp/B0051QHPJM/ref=sr_1_1?ie=UTF8&amp;qid=1352234702&amp;sr=8-1&amp;keywords=arduino+kit</a:t>
            </a:r>
            <a:endParaRPr lang="en-US" sz="1800" dirty="0" smtClean="0"/>
          </a:p>
          <a:p>
            <a:pPr marL="0" lvl="0" indent="0" fontAlgn="base">
              <a:buNone/>
            </a:pPr>
            <a:endParaRPr lang="en-US" b="1" dirty="0"/>
          </a:p>
          <a:p>
            <a:pPr lvl="0" fontAlgn="base"/>
            <a:r>
              <a:rPr lang="es-CR" dirty="0" err="1" smtClean="0"/>
              <a:t>Arduino</a:t>
            </a:r>
            <a:r>
              <a:rPr lang="es-CR" dirty="0" smtClean="0"/>
              <a:t> </a:t>
            </a:r>
            <a:r>
              <a:rPr lang="es-CR" dirty="0"/>
              <a:t>USB </a:t>
            </a:r>
            <a:r>
              <a:rPr lang="es-CR" dirty="0" err="1"/>
              <a:t>Shield</a:t>
            </a:r>
            <a:r>
              <a:rPr lang="es-CR" dirty="0"/>
              <a:t> :  </a:t>
            </a:r>
            <a:r>
              <a:rPr lang="es-CR" b="1" dirty="0"/>
              <a:t>$ 25</a:t>
            </a:r>
            <a:endParaRPr lang="en-US" b="1" dirty="0"/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www.amazon.com/SparkFun-USB-Host-Shield/dp/B004G4ZKEW/ref=sr_1_2?s=electronics&amp;ie=UTF8&amp;qid=1352234746&amp;sr=1-2&amp;keywords=arduino+USB+Shield</a:t>
            </a:r>
            <a:endParaRPr lang="en-US" sz="1800" dirty="0" smtClean="0"/>
          </a:p>
          <a:p>
            <a:pPr marL="0" lvl="0" indent="0">
              <a:buNone/>
            </a:pPr>
            <a:endParaRPr lang="es-CR" sz="1800" dirty="0" smtClean="0"/>
          </a:p>
          <a:p>
            <a:r>
              <a:rPr lang="es-CR" sz="3200" dirty="0" smtClean="0"/>
              <a:t>Dispositivo </a:t>
            </a:r>
            <a:r>
              <a:rPr lang="es-CR" sz="3200" dirty="0" err="1"/>
              <a:t>android</a:t>
            </a:r>
            <a:r>
              <a:rPr lang="es-CR" sz="3200" dirty="0"/>
              <a:t>: precio variable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85713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M</a:t>
            </a:r>
            <a:r>
              <a:rPr lang="en">
                <a:solidFill>
                  <a:srgbClr val="000000"/>
                </a:solidFill>
              </a:rPr>
              <a:t>icroBridge 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Es una implementación del Android Debug Bridge (ADB) para microcontroladores. Permite a los dispositivos android comunicarse directamente con host USB.</a:t>
            </a:r>
          </a:p>
          <a:p>
            <a:pPr>
              <a:buNone/>
            </a:pPr>
            <a:r>
              <a:rPr lang="en"/>
              <a:t>Utilizando sockets TCP es posible establecer comunicación bidireccional entre un Arduino y un dispositivo Android. La aplicación Android escucha en un puerto, y el Arduino se conecta a ese puerto a través del ADB.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ADK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>
                <a:solidFill>
                  <a:srgbClr val="000000"/>
                </a:solidFill>
              </a:rPr>
              <a:t>El ADK (Android Accessory Development Kit) es un sistema de integración con accesorios de hardware para los dispositivos Android basado en Arduino.El ADK esta compuesto por:</a:t>
            </a:r>
          </a:p>
          <a:p>
            <a:endParaRPr lang="en">
              <a:solidFill>
                <a:srgbClr val="000000"/>
              </a:solidFill>
            </a:endParaRP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000000"/>
                </a:solidFill>
              </a:rPr>
              <a:t>"ADK Board" 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000000"/>
                </a:solidFill>
              </a:rPr>
              <a:t>"ADK Shield"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Software</a:t>
            </a:r>
          </a:p>
        </p:txBody>
      </p:sp>
      <p:sp>
        <p:nvSpPr>
          <p:cNvPr id="97" name="Shape 97"/>
          <p:cNvSpPr/>
          <p:nvPr/>
        </p:nvSpPr>
        <p:spPr>
          <a:xfrm>
            <a:off x="4079875" y="3788662"/>
            <a:ext cx="3794124" cy="241300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ADK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Es posible </a:t>
            </a:r>
            <a:r>
              <a:rPr lang="en">
                <a:solidFill>
                  <a:srgbClr val="000000"/>
                </a:solidFill>
              </a:rPr>
              <a:t>utilizar un Arduino y un USB Host Shield, y aprovechar el software del ADK para establecer la comunicación entre arduino y android.</a:t>
            </a:r>
          </a:p>
          <a:p>
            <a:endParaRPr lang="en">
              <a:solidFill>
                <a:srgbClr val="000000"/>
              </a:solidFill>
            </a:endParaRPr>
          </a:p>
          <a:p>
            <a:pPr>
              <a:buNone/>
            </a:pPr>
            <a:r>
              <a:rPr lang="en">
                <a:solidFill>
                  <a:srgbClr val="000000"/>
                </a:solidFill>
              </a:rPr>
              <a:t>En el ADK 2012, las conexiones USB están encapsuladas en la clase UsbConnection. Esta clase levanta un BroadcastReceiver que se encarga de escuchar los eventos USB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Pasos para comunicar Android con Arduino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Paso 1: Configurar el entorno de desarrollo</a:t>
            </a:r>
          </a:p>
          <a:p>
            <a:endParaRPr lang="en"/>
          </a:p>
          <a:p>
            <a:pPr lvl="0" rtl="0">
              <a:buNone/>
            </a:pPr>
            <a:r>
              <a:rPr lang="en">
                <a:solidFill>
                  <a:srgbClr val="000000"/>
                </a:solidFill>
              </a:rPr>
              <a:t>Paso 2: Instalar el API que soporta el ADK</a:t>
            </a:r>
          </a:p>
          <a:p>
            <a:endParaRPr lang="en">
              <a:solidFill>
                <a:srgbClr val="000000"/>
              </a:solidFill>
            </a:endParaRPr>
          </a:p>
          <a:p>
            <a:pPr lvl="0" rtl="0">
              <a:buNone/>
            </a:pPr>
            <a:r>
              <a:rPr lang="en">
                <a:solidFill>
                  <a:srgbClr val="000000"/>
                </a:solidFill>
              </a:rPr>
              <a:t>Paso 3: Configurar ADK y librerías</a:t>
            </a:r>
          </a:p>
          <a:p>
            <a:endParaRPr lang="en">
              <a:solidFill>
                <a:srgbClr val="000000"/>
              </a:solidFill>
            </a:endParaRPr>
          </a:p>
          <a:p>
            <a:pPr lvl="0" rtl="0">
              <a:buNone/>
            </a:pPr>
            <a:r>
              <a:rPr lang="en">
                <a:solidFill>
                  <a:srgbClr val="000000"/>
                </a:solidFill>
              </a:rPr>
              <a:t>Paso 4: Crear proyecto y ejecutarlo en el teléfono</a:t>
            </a:r>
          </a:p>
          <a:p>
            <a:endParaRPr lang="en">
              <a:solidFill>
                <a:srgbClr val="000000"/>
              </a:solidFill>
            </a:endParaRPr>
          </a:p>
          <a:p>
            <a:endParaRPr lang="en">
              <a:solidFill>
                <a:srgbClr val="000000"/>
              </a:solidFill>
            </a:endParaRPr>
          </a:p>
          <a:p>
            <a:endParaRPr lang="e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Ejemplos</a:t>
            </a:r>
          </a:p>
        </p:txBody>
      </p:sp>
      <p:sp>
        <p:nvSpPr>
          <p:cNvPr id="115" name="Shape 115">
            <a:hlinkClick r:id="rId3"/>
          </p:cNvPr>
          <p:cNvSpPr/>
          <p:nvPr/>
        </p:nvSpPr>
        <p:spPr>
          <a:xfrm>
            <a:off x="1360625" y="1493837"/>
            <a:ext cx="6468383" cy="485128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Referencias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developer.android.com/tools/adk/adk2.html</a:t>
            </a:r>
            <a:endParaRPr lang="en-US" sz="2800" dirty="0" smtClean="0"/>
          </a:p>
          <a:p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developer.android.com/tools/help/adb.html</a:t>
            </a:r>
            <a:endParaRPr lang="en-US" sz="2800" dirty="0" smtClean="0"/>
          </a:p>
          <a:p>
            <a:r>
              <a:rPr lang="en-US" sz="2800" dirty="0">
                <a:hlinkClick r:id="rId4"/>
              </a:rPr>
              <a:t>http://code.google.com/p/microbridge/</a:t>
            </a:r>
            <a:endParaRPr lang="en-US" sz="2800" u="sng" dirty="0" smtClean="0">
              <a:hlinkClick r:id="rId5"/>
            </a:endParaRPr>
          </a:p>
          <a:p>
            <a:r>
              <a:rPr lang="en-US" sz="2800" u="sng" dirty="0" smtClean="0">
                <a:hlinkClick r:id="rId5"/>
              </a:rPr>
              <a:t>http</a:t>
            </a:r>
            <a:r>
              <a:rPr lang="en-US" sz="2800" u="sng" dirty="0">
                <a:hlinkClick r:id="rId5"/>
              </a:rPr>
              <a:t>://www.arduino.cc/en/Reference/HomePage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u="sng" dirty="0">
                <a:hlinkClick r:id="rId6"/>
              </a:rPr>
              <a:t>http://mitchtech.net/android-arduino-usb-host-temperature-light</a:t>
            </a:r>
            <a:r>
              <a:rPr lang="en-US" sz="2800" u="sng" dirty="0" smtClean="0">
                <a:hlinkClick r:id="rId6"/>
              </a:rPr>
              <a:t>/</a:t>
            </a:r>
            <a:endParaRPr lang="en-US" sz="2800" u="sng" dirty="0" smtClean="0"/>
          </a:p>
          <a:p>
            <a:r>
              <a:rPr lang="en-US" sz="2800" dirty="0">
                <a:hlinkClick r:id="rId7"/>
              </a:rPr>
              <a:t>http://blog.bricogeek.com/noticias/arduino/el-adk-de-google-en-un-arduino-uno</a:t>
            </a:r>
            <a:r>
              <a:rPr lang="en-US" sz="2800" dirty="0" smtClean="0">
                <a:hlinkClick r:id="rId7"/>
              </a:rPr>
              <a:t>/</a:t>
            </a:r>
            <a:endParaRPr lang="en-US" sz="2800" dirty="0" smtClean="0"/>
          </a:p>
          <a:p>
            <a:endParaRPr lang="en-US" sz="2800" u="sn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565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36274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en"/>
              <a:t>Muchas Gracias</a:t>
            </a:r>
          </a:p>
        </p:txBody>
      </p:sp>
      <p:sp>
        <p:nvSpPr>
          <p:cNvPr id="121" name="Shape 121"/>
          <p:cNvSpPr/>
          <p:nvPr/>
        </p:nvSpPr>
        <p:spPr>
          <a:xfrm>
            <a:off x="3276600" y="2590800"/>
            <a:ext cx="2657475" cy="1447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Agenda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524625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solidFill>
                  <a:srgbClr val="000000"/>
                </a:solidFill>
              </a:rPr>
              <a:t>Qué es Arduino?</a:t>
            </a:r>
          </a:p>
          <a:p>
            <a:endParaRPr lang="en" sz="2400">
              <a:solidFill>
                <a:srgbClr val="000000"/>
              </a:solidFill>
            </a:endParaRP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solidFill>
                  <a:srgbClr val="000000"/>
                </a:solidFill>
              </a:rPr>
              <a:t>Ambiente de Programación Arduino</a:t>
            </a:r>
          </a:p>
          <a:p>
            <a:endParaRPr lang="en" sz="2400">
              <a:solidFill>
                <a:srgbClr val="000000"/>
              </a:solidFill>
            </a:endParaRP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Ventajas</a:t>
            </a:r>
          </a:p>
          <a:p>
            <a:endParaRPr lang="en" sz="2400"/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Debilidades</a:t>
            </a:r>
          </a:p>
          <a:p>
            <a:endParaRPr lang="en" sz="2400"/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Requerimientos</a:t>
            </a:r>
          </a:p>
          <a:p>
            <a:endParaRPr lang="en" sz="2400"/>
          </a:p>
          <a:p>
            <a:pPr marL="457200" lvl="0" indent="-3810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Ejemplo práctico</a:t>
            </a:r>
          </a:p>
        </p:txBody>
      </p:sp>
      <p:sp>
        <p:nvSpPr>
          <p:cNvPr id="31" name="Shape 31"/>
          <p:cNvSpPr/>
          <p:nvPr/>
        </p:nvSpPr>
        <p:spPr>
          <a:xfrm rot="-1509251">
            <a:off x="4873450" y="3234367"/>
            <a:ext cx="3682875" cy="259845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2" name="Shape 32"/>
          <p:cNvSpPr/>
          <p:nvPr/>
        </p:nvSpPr>
        <p:spPr>
          <a:xfrm rot="-1456015">
            <a:off x="4816550" y="1732874"/>
            <a:ext cx="3609975" cy="12668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Qué es Arduino?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770999" cy="36830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sz="2400">
                <a:solidFill>
                  <a:srgbClr val="000000"/>
                </a:solidFill>
              </a:rPr>
              <a:t>Arduino es una plataforma de hardware libre, basada en una placa con un microcontrolador y un entorno de desarrollo, diseñada para facilitar el uso de la electrónica en proyectos multidisciplinares.</a:t>
            </a:r>
          </a:p>
        </p:txBody>
      </p:sp>
      <p:sp>
        <p:nvSpPr>
          <p:cNvPr id="39" name="Shape 39"/>
          <p:cNvSpPr/>
          <p:nvPr/>
        </p:nvSpPr>
        <p:spPr>
          <a:xfrm>
            <a:off x="4382500" y="1947862"/>
            <a:ext cx="4286250" cy="29622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0" name="Shape 40"/>
          <p:cNvSpPr txBox="1"/>
          <p:nvPr/>
        </p:nvSpPr>
        <p:spPr>
          <a:xfrm>
            <a:off x="457200" y="5575828"/>
            <a:ext cx="8384400" cy="10164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en" sz="2000" b="1">
                <a:solidFill>
                  <a:srgbClr val="20124D"/>
                </a:solidFill>
              </a:rPr>
              <a:t>Arduino UNO</a:t>
            </a:r>
            <a:r>
              <a:rPr lang="en" sz="2000" b="1">
                <a:solidFill>
                  <a:srgbClr val="0B5394"/>
                </a:solidFill>
              </a:rPr>
              <a:t>: Consta de 14 entradas/salidas digitales configurables que operan a 5 voltios</a:t>
            </a:r>
          </a:p>
        </p:txBody>
      </p:sp>
      <p:sp>
        <p:nvSpPr>
          <p:cNvPr id="41" name="Shape 41"/>
          <p:cNvSpPr/>
          <p:nvPr/>
        </p:nvSpPr>
        <p:spPr>
          <a:xfrm>
            <a:off x="6703100" y="4994475"/>
            <a:ext cx="244199" cy="675899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B5394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42" name="Shape 42"/>
          <p:cNvSpPr/>
          <p:nvPr/>
        </p:nvSpPr>
        <p:spPr>
          <a:xfrm>
            <a:off x="7894575" y="4994475"/>
            <a:ext cx="244199" cy="675899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B5394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43" name="Shape 43"/>
          <p:cNvSpPr/>
          <p:nvPr/>
        </p:nvSpPr>
        <p:spPr>
          <a:xfrm rot="10719772">
            <a:off x="6818860" y="1269322"/>
            <a:ext cx="244266" cy="67578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B5394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/>
              <a:t>Ambiente de Programación Arduino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chemeClr val="dk1"/>
              </a:buClr>
              <a:buSzPct val="208333"/>
              <a:buFont typeface="Arial"/>
              <a:buChar char="•"/>
            </a:pPr>
            <a:r>
              <a:rPr lang="en" sz="2400">
                <a:solidFill>
                  <a:srgbClr val="222222"/>
                </a:solidFill>
              </a:rPr>
              <a:t>El ambiente de programación </a:t>
            </a:r>
          </a:p>
          <a:p>
            <a:pPr lvl="0" indent="457200" rtl="0">
              <a:buNone/>
            </a:pPr>
            <a:r>
              <a:rPr lang="en" sz="2400">
                <a:solidFill>
                  <a:srgbClr val="222222"/>
                </a:solidFill>
              </a:rPr>
              <a:t>está escrito en Java.</a:t>
            </a:r>
          </a:p>
          <a:p>
            <a:endParaRPr lang="en" sz="2400">
              <a:solidFill>
                <a:srgbClr val="222222"/>
              </a:solidFill>
            </a:endParaRPr>
          </a:p>
          <a:p>
            <a:pPr marL="457200" lvl="0" indent="-419100" rtl="0">
              <a:buClr>
                <a:schemeClr val="dk1"/>
              </a:buClr>
              <a:buSzPct val="208333"/>
              <a:buFont typeface="Arial"/>
              <a:buChar char="•"/>
            </a:pPr>
            <a:r>
              <a:rPr lang="en" sz="2400"/>
              <a:t>Está </a:t>
            </a:r>
            <a:r>
              <a:rPr lang="en" sz="2400">
                <a:solidFill>
                  <a:srgbClr val="222222"/>
                </a:solidFill>
              </a:rPr>
              <a:t>basado en software open source como AVR C</a:t>
            </a:r>
          </a:p>
        </p:txBody>
      </p:sp>
      <p:sp>
        <p:nvSpPr>
          <p:cNvPr id="50" name="Shape 50"/>
          <p:cNvSpPr/>
          <p:nvPr/>
        </p:nvSpPr>
        <p:spPr>
          <a:xfrm>
            <a:off x="5479375" y="1341437"/>
            <a:ext cx="2695575" cy="16954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2787475" y="-262875"/>
            <a:ext cx="6501142" cy="778803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/>
              <a:t>Ambiente de Programación Arduino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249375" y="1779676"/>
            <a:ext cx="3000000" cy="383129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 sz="2400">
                <a:solidFill>
                  <a:srgbClr val="222222"/>
                </a:solidFill>
              </a:rPr>
              <a:t>Subir el código al arduino es muy fácil, sólo se necesita un cable usb y el IDE se encarga de compilar el programa y cargarlo en la memoria del arduino.</a:t>
            </a:r>
          </a:p>
        </p:txBody>
      </p:sp>
      <p:sp>
        <p:nvSpPr>
          <p:cNvPr id="58" name="Shape 58"/>
          <p:cNvSpPr/>
          <p:nvPr/>
        </p:nvSpPr>
        <p:spPr>
          <a:xfrm rot="-1477750">
            <a:off x="4318093" y="2683842"/>
            <a:ext cx="1858696" cy="37560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59" name="Shape 59"/>
          <p:cNvSpPr/>
          <p:nvPr/>
        </p:nvSpPr>
        <p:spPr>
          <a:xfrm rot="8796447">
            <a:off x="1351885" y="5050356"/>
            <a:ext cx="1858742" cy="375759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Ventajas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solidFill>
                  <a:srgbClr val="1155CC"/>
                </a:solidFill>
              </a:rPr>
              <a:t>Asequible:</a:t>
            </a:r>
            <a:r>
              <a:rPr lang="en" sz="2400">
                <a:solidFill>
                  <a:srgbClr val="000000"/>
                </a:solidFill>
              </a:rPr>
              <a:t> Las placas Arduino son más asequibles comparadas con otras plataformas de microcontroladores.</a:t>
            </a:r>
          </a:p>
          <a:p>
            <a:endParaRPr lang="en" sz="2400">
              <a:solidFill>
                <a:srgbClr val="000000"/>
              </a:solidFill>
            </a:endParaRP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solidFill>
                  <a:srgbClr val="1155CC"/>
                </a:solidFill>
              </a:rPr>
              <a:t>Multi-Plataforma:</a:t>
            </a:r>
            <a:r>
              <a:rPr lang="en" sz="2400">
                <a:solidFill>
                  <a:srgbClr val="000000"/>
                </a:solidFill>
              </a:rPr>
              <a:t> El software de Arduino funciona en los sistemas operativos Windows, Macintosh OSX y Linux.</a:t>
            </a:r>
          </a:p>
          <a:p>
            <a:endParaRPr lang="en" sz="2400">
              <a:solidFill>
                <a:srgbClr val="000000"/>
              </a:solidFill>
            </a:endParaRP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solidFill>
                  <a:srgbClr val="1155CC"/>
                </a:solidFill>
              </a:rPr>
              <a:t>Entorno de programación simple y directo: </a:t>
            </a:r>
            <a:r>
              <a:rPr lang="en" sz="2400">
                <a:solidFill>
                  <a:srgbClr val="000000"/>
                </a:solidFill>
              </a:rPr>
              <a:t>El entorno de programación de Arduino es fácil de usar para principiantes y lo suficientemente flexible para los usuarios avanzados.</a:t>
            </a:r>
          </a:p>
          <a:p>
            <a:endParaRPr lang="en" sz="2400">
              <a:solidFill>
                <a:srgbClr val="000000"/>
              </a:solidFill>
            </a:endParaRPr>
          </a:p>
          <a:p>
            <a:endParaRPr lang="en" sz="2400">
              <a:solidFill>
                <a:srgbClr val="000000"/>
              </a:solidFill>
            </a:endParaRPr>
          </a:p>
          <a:p>
            <a:endParaRPr lang="en" sz="2400">
              <a:solidFill>
                <a:srgbClr val="000000"/>
              </a:solidFill>
            </a:endParaRPr>
          </a:p>
          <a:p>
            <a:endParaRPr lang="en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Ventajas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solidFill>
                  <a:srgbClr val="1155CC"/>
                </a:solidFill>
              </a:rPr>
              <a:t>Software ampliable y de código abierto:</a:t>
            </a:r>
            <a:r>
              <a:rPr lang="en" sz="2400">
                <a:solidFill>
                  <a:srgbClr val="000000"/>
                </a:solidFill>
              </a:rPr>
              <a:t> El software Arduino está publicado bajo una licencia libre.</a:t>
            </a:r>
          </a:p>
          <a:p>
            <a:endParaRPr lang="en" sz="2400">
              <a:solidFill>
                <a:srgbClr val="000000"/>
              </a:solidFill>
            </a:endParaRPr>
          </a:p>
          <a:p>
            <a:pPr marL="457200" lvl="0" indent="-3810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solidFill>
                  <a:srgbClr val="1155CC"/>
                </a:solidFill>
              </a:rPr>
              <a:t>Hardware ampliable y de código abierto: </a:t>
            </a:r>
            <a:r>
              <a:rPr lang="en" sz="2400">
                <a:solidFill>
                  <a:srgbClr val="000000"/>
                </a:solidFill>
              </a:rPr>
              <a:t>Arduino está basado en los microcontroladores ATMEGA168, ATMEGA328, ATMEGA1280. Los planos de los módulos están publicados bajo licencia Creative Commons.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Debilidades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solidFill>
                  <a:srgbClr val="000000"/>
                </a:solidFill>
              </a:rPr>
              <a:t>No ofrece simulación con software IDE.</a:t>
            </a:r>
          </a:p>
          <a:p>
            <a:endParaRPr lang="en" sz="2400">
              <a:solidFill>
                <a:srgbClr val="000000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solidFill>
                  <a:srgbClr val="000000"/>
                </a:solidFill>
              </a:rPr>
              <a:t>Requiere conocimientos en programación.</a:t>
            </a:r>
          </a:p>
          <a:p>
            <a:endParaRPr lang="en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 dirty="0"/>
              <a:t>Requerimientos para utilizar con Android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670721" cy="4007221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400" dirty="0">
                <a:solidFill>
                  <a:srgbClr val="000000"/>
                </a:solidFill>
              </a:rPr>
              <a:t>Un arduino</a:t>
            </a: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400" dirty="0">
                <a:solidFill>
                  <a:srgbClr val="000000"/>
                </a:solidFill>
              </a:rPr>
              <a:t>Una USB Host Shield.</a:t>
            </a: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400" dirty="0">
                <a:solidFill>
                  <a:srgbClr val="000000"/>
                </a:solidFill>
              </a:rPr>
              <a:t>Un teléfono o </a:t>
            </a:r>
          </a:p>
          <a:p>
            <a:pPr lvl="0" indent="45720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dirty="0">
                <a:solidFill>
                  <a:srgbClr val="000000"/>
                </a:solidFill>
              </a:rPr>
              <a:t>dispositivo Android.</a:t>
            </a:r>
          </a:p>
          <a:p>
            <a:pPr marL="457200" lvl="0" indent="-3810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" sz="2400" dirty="0">
                <a:solidFill>
                  <a:srgbClr val="000000"/>
                </a:solidFill>
              </a:rPr>
              <a:t>Android versión 1.5</a:t>
            </a:r>
            <a:r>
              <a:rPr lang="en" sz="2400" dirty="0" smtClean="0">
                <a:solidFill>
                  <a:srgbClr val="000000"/>
                </a:solidFill>
              </a:rPr>
              <a:t>+ para utilizar MicroBridge y </a:t>
            </a:r>
            <a:r>
              <a:rPr lang="es-CR" sz="2400" dirty="0"/>
              <a:t>2.3.4</a:t>
            </a:r>
            <a:r>
              <a:rPr lang="en-US" sz="2400" dirty="0"/>
              <a:t> </a:t>
            </a:r>
            <a:r>
              <a:rPr lang="en-US" sz="2400" dirty="0" err="1"/>
              <a:t>para</a:t>
            </a:r>
            <a:r>
              <a:rPr lang="en-US" sz="2400" dirty="0"/>
              <a:t> </a:t>
            </a:r>
            <a:r>
              <a:rPr lang="en-US" sz="2400" dirty="0" err="1"/>
              <a:t>utilizar</a:t>
            </a:r>
            <a:r>
              <a:rPr lang="en-US" sz="2400" dirty="0"/>
              <a:t> el ADK</a:t>
            </a:r>
            <a:endParaRPr lang="en" sz="2400" dirty="0" smtClean="0">
              <a:solidFill>
                <a:srgbClr val="000000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66666"/>
              <a:buFont typeface="Arial"/>
              <a:buChar char="•"/>
            </a:pPr>
            <a:endParaRPr lang="en" sz="2400" dirty="0">
              <a:solidFill>
                <a:srgbClr val="000000"/>
              </a:solidFill>
            </a:endParaRPr>
          </a:p>
        </p:txBody>
      </p:sp>
      <p:sp>
        <p:nvSpPr>
          <p:cNvPr id="84" name="Shape 84"/>
          <p:cNvSpPr/>
          <p:nvPr/>
        </p:nvSpPr>
        <p:spPr>
          <a:xfrm>
            <a:off x="4127921" y="2156337"/>
            <a:ext cx="4711278" cy="32733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531</Words>
  <Application>Microsoft Office PowerPoint</Application>
  <PresentationFormat>On-screen Show (4:3)</PresentationFormat>
  <Paragraphs>87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/>
      <vt:lpstr>Arduino USB</vt:lpstr>
      <vt:lpstr>Agenda</vt:lpstr>
      <vt:lpstr>Qué es Arduino?</vt:lpstr>
      <vt:lpstr>Ambiente de Programación Arduino</vt:lpstr>
      <vt:lpstr>Ambiente de Programación Arduino</vt:lpstr>
      <vt:lpstr>Ventajas</vt:lpstr>
      <vt:lpstr>Ventajas</vt:lpstr>
      <vt:lpstr>Debilidades</vt:lpstr>
      <vt:lpstr>Requerimientos para utilizar con Android</vt:lpstr>
      <vt:lpstr>Precios</vt:lpstr>
      <vt:lpstr>MicroBridge </vt:lpstr>
      <vt:lpstr>ADK</vt:lpstr>
      <vt:lpstr>ADK</vt:lpstr>
      <vt:lpstr>Pasos para comunicar Android con Arduino</vt:lpstr>
      <vt:lpstr>Ejemplos</vt:lpstr>
      <vt:lpstr>Referencias</vt:lpstr>
      <vt:lpstr>Muchas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Arduino USB</dc:title>
  <cp:lastModifiedBy>Juan Carlos Blanco</cp:lastModifiedBy>
  <cp:revision>11</cp:revision>
  <dcterms:modified xsi:type="dcterms:W3CDTF">2012-11-06T21:18:15Z</dcterms:modified>
</cp:coreProperties>
</file>